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4" r:id="rId4"/>
    <p:sldId id="295" r:id="rId5"/>
    <p:sldId id="273" r:id="rId6"/>
    <p:sldId id="276" r:id="rId7"/>
    <p:sldId id="289" r:id="rId8"/>
    <p:sldId id="297" r:id="rId9"/>
    <p:sldId id="291" r:id="rId10"/>
    <p:sldId id="296" r:id="rId11"/>
    <p:sldId id="278" r:id="rId12"/>
    <p:sldId id="269" r:id="rId13"/>
    <p:sldId id="270" r:id="rId14"/>
  </p:sldIdLst>
  <p:sldSz cx="18288000" cy="10287000"/>
  <p:notesSz cx="6858000" cy="9144000"/>
  <p:embeddedFontLst>
    <p:embeddedFont>
      <p:font typeface="Canva Student Font" panose="020B0600000101010101" charset="-127"/>
      <p:regular r:id="rId15"/>
    </p:embeddedFont>
    <p:embeddedFont>
      <p:font typeface="Tlab 돋움 레귤러" panose="020B0600000101010101" charset="-127"/>
      <p:regular r:id="rId16"/>
    </p:embeddedFont>
    <p:embeddedFont>
      <p:font typeface="Tlab 돋움 레귤러 Bold" panose="020B0600000101010101" charset="-127"/>
      <p:regular r:id="rId17"/>
    </p:embeddedFont>
    <p:embeddedFont>
      <p:font typeface="Cabin" panose="020B0600000101010101" charset="0"/>
      <p:regular r:id="rId18"/>
    </p:embeddedFont>
    <p:embeddedFont>
      <p:font typeface="Cabin Bold" panose="020B0600000101010101" charset="0"/>
      <p:regular r:id="rId19"/>
    </p:embeddedFont>
    <p:embeddedFont>
      <p:font typeface="Noto Sans Kr Thin" panose="020B0200000000000000" pitchFamily="50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6956" y="2140153"/>
            <a:ext cx="2517631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8503" y="8163337"/>
            <a:ext cx="665453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-79" dirty="0">
                <a:solidFill>
                  <a:srgbClr val="424242"/>
                </a:solidFill>
                <a:latin typeface="Cabin"/>
                <a:ea typeface="Cabin"/>
                <a:cs typeface="Cabin"/>
                <a:sym typeface="Cabin"/>
              </a:rPr>
              <a:t>2025. 08. 26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8503" y="5408201"/>
            <a:ext cx="6654539" cy="64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3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조민재 </a:t>
            </a:r>
            <a:r>
              <a:rPr lang="ko-KR" altLang="en-US" sz="3800" b="1" spc="91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윤찬민</a:t>
            </a:r>
            <a:endParaRPr lang="en-US" sz="38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620F2-A345-87E8-8B45-0EF6FD971FF9}"/>
              </a:ext>
            </a:extLst>
          </p:cNvPr>
          <p:cNvSpPr txBox="1"/>
          <p:nvPr/>
        </p:nvSpPr>
        <p:spPr>
          <a:xfrm>
            <a:off x="6629400" y="1402381"/>
            <a:ext cx="5334000" cy="92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925"/>
              </a:lnSpc>
            </a:pPr>
            <a:r>
              <a:rPr lang="en-US" altLang="ko-KR" sz="9600" spc="2134" dirty="0">
                <a:solidFill>
                  <a:srgbClr val="60A5FA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⛟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AAE4D5E7-B721-F116-92F4-BF2784A8E4BE}"/>
              </a:ext>
            </a:extLst>
          </p:cNvPr>
          <p:cNvSpPr txBox="1"/>
          <p:nvPr/>
        </p:nvSpPr>
        <p:spPr>
          <a:xfrm>
            <a:off x="4343400" y="3022193"/>
            <a:ext cx="10850515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500" b="1" spc="-254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대형차 전방제어 시스템</a:t>
            </a:r>
            <a:endParaRPr lang="en-US" sz="8500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0543-35F6-9E9A-5CC9-E64D4537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E64ADD0-F103-3A17-604A-BA8A0D315865}"/>
              </a:ext>
            </a:extLst>
          </p:cNvPr>
          <p:cNvSpPr txBox="1"/>
          <p:nvPr/>
        </p:nvSpPr>
        <p:spPr>
          <a:xfrm>
            <a:off x="1216381" y="6536984"/>
            <a:ext cx="6629660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P –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비례</a:t>
            </a: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  </a:t>
            </a:r>
            <a:r>
              <a:rPr lang="ko-KR" altLang="en-US" sz="28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현재 </a:t>
            </a:r>
            <a:r>
              <a:rPr lang="ko-KR" altLang="en-US" sz="2800" spc="-25" dirty="0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오차값</a:t>
            </a:r>
            <a:r>
              <a:rPr lang="ko-KR" altLang="en-US" sz="28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반영 후 보정</a:t>
            </a:r>
            <a:endParaRPr lang="en-US" altLang="ko-KR" sz="28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150CBA2-C726-25F9-0C08-AC9EA97AD514}"/>
              </a:ext>
            </a:extLst>
          </p:cNvPr>
          <p:cNvSpPr txBox="1"/>
          <p:nvPr/>
        </p:nvSpPr>
        <p:spPr>
          <a:xfrm>
            <a:off x="1207282" y="7444379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altLang="ko-KR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I -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적분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13745B8-CAD2-296F-4BAA-A6F692CD9503}"/>
              </a:ext>
            </a:extLst>
          </p:cNvPr>
          <p:cNvSpPr txBox="1"/>
          <p:nvPr/>
        </p:nvSpPr>
        <p:spPr>
          <a:xfrm>
            <a:off x="1184536" y="8396399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D - </a:t>
            </a: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미분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3E651029-B776-DE98-2E5C-8F5A4CB83D6F}"/>
              </a:ext>
            </a:extLst>
          </p:cNvPr>
          <p:cNvSpPr txBox="1"/>
          <p:nvPr/>
        </p:nvSpPr>
        <p:spPr>
          <a:xfrm>
            <a:off x="2881787" y="7483378"/>
            <a:ext cx="6991253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8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누적된 </a:t>
            </a:r>
            <a:r>
              <a:rPr lang="ko-KR" altLang="en-US" sz="2800" spc="-25" dirty="0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오차값</a:t>
            </a:r>
            <a:r>
              <a:rPr lang="ko-KR" altLang="en-US" sz="28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반영 후 보정</a:t>
            </a:r>
            <a:endParaRPr lang="en-US" altLang="ko-KR" sz="28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500"/>
              </a:lnSpc>
            </a:pP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6E87CDB8-F1B4-0090-03AC-307ECB856041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81DE1FC-2A2A-C024-C902-FA96FE3C81C6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C53EEB57-B8A4-4425-FEB1-27E6541E8165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5">
              <a:extLst>
                <a:ext uri="{FF2B5EF4-FFF2-40B4-BE49-F238E27FC236}">
                  <a16:creationId xmlns:a16="http://schemas.microsoft.com/office/drawing/2014/main" id="{4C85E5CE-84FA-BBF0-095E-2B58F0A6FBAF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61FB6DC0-00DE-176D-A21B-DB1459C1E957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4AC64B8-2671-DF2F-D3E6-6121CC7E9614}"/>
              </a:ext>
            </a:extLst>
          </p:cNvPr>
          <p:cNvCxnSpPr>
            <a:cxnSpLocks/>
          </p:cNvCxnSpPr>
          <p:nvPr/>
        </p:nvCxnSpPr>
        <p:spPr>
          <a:xfrm>
            <a:off x="6570772" y="2908017"/>
            <a:ext cx="1241885" cy="95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8">
            <a:extLst>
              <a:ext uri="{FF2B5EF4-FFF2-40B4-BE49-F238E27FC236}">
                <a16:creationId xmlns:a16="http://schemas.microsoft.com/office/drawing/2014/main" id="{EA1E4DC4-55F4-3855-1253-326F09B717E8}"/>
              </a:ext>
            </a:extLst>
          </p:cNvPr>
          <p:cNvSpPr/>
          <p:nvPr/>
        </p:nvSpPr>
        <p:spPr>
          <a:xfrm>
            <a:off x="4354330" y="1903487"/>
            <a:ext cx="2181185" cy="19965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762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9A496B-7893-527B-102A-9CFCA59F41C0}"/>
              </a:ext>
            </a:extLst>
          </p:cNvPr>
          <p:cNvSpPr/>
          <p:nvPr/>
        </p:nvSpPr>
        <p:spPr>
          <a:xfrm>
            <a:off x="7846041" y="2213323"/>
            <a:ext cx="3183011" cy="140969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E729E3E-25E9-EA27-6AFA-94EFBC9D6059}"/>
              </a:ext>
            </a:extLst>
          </p:cNvPr>
          <p:cNvCxnSpPr>
            <a:cxnSpLocks/>
          </p:cNvCxnSpPr>
          <p:nvPr/>
        </p:nvCxnSpPr>
        <p:spPr>
          <a:xfrm>
            <a:off x="3793828" y="5318087"/>
            <a:ext cx="9632608" cy="575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D04F967-7501-CC1D-0369-A615827DE65D}"/>
              </a:ext>
            </a:extLst>
          </p:cNvPr>
          <p:cNvCxnSpPr>
            <a:cxnSpLocks/>
          </p:cNvCxnSpPr>
          <p:nvPr/>
        </p:nvCxnSpPr>
        <p:spPr>
          <a:xfrm>
            <a:off x="13392236" y="3920668"/>
            <a:ext cx="0" cy="14384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E26D99-EDD1-03D2-48B0-C5C1415E34C6}"/>
              </a:ext>
            </a:extLst>
          </p:cNvPr>
          <p:cNvCxnSpPr>
            <a:cxnSpLocks/>
          </p:cNvCxnSpPr>
          <p:nvPr/>
        </p:nvCxnSpPr>
        <p:spPr>
          <a:xfrm>
            <a:off x="14489652" y="2922393"/>
            <a:ext cx="109540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">
            <a:extLst>
              <a:ext uri="{FF2B5EF4-FFF2-40B4-BE49-F238E27FC236}">
                <a16:creationId xmlns:a16="http://schemas.microsoft.com/office/drawing/2014/main" id="{51113618-96C5-5F20-DF64-85E94C3D2267}"/>
              </a:ext>
            </a:extLst>
          </p:cNvPr>
          <p:cNvSpPr txBox="1"/>
          <p:nvPr/>
        </p:nvSpPr>
        <p:spPr>
          <a:xfrm>
            <a:off x="4696309" y="2435255"/>
            <a:ext cx="243840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초음파 센서 측정된 거리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6DBE888D-9147-6EC2-F1F4-5138A0063CF5}"/>
              </a:ext>
            </a:extLst>
          </p:cNvPr>
          <p:cNvSpPr/>
          <p:nvPr/>
        </p:nvSpPr>
        <p:spPr>
          <a:xfrm>
            <a:off x="12301644" y="1924118"/>
            <a:ext cx="2181185" cy="199655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76200" cap="sq">
            <a:solidFill>
              <a:schemeClr val="tx1"/>
            </a:solidFill>
            <a:prstDash val="solid"/>
            <a:miter/>
          </a:ln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</a:p>
          <a:p>
            <a:endParaRPr lang="ko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F52D6AC-5D54-0667-1299-E69B7D87654D}"/>
              </a:ext>
            </a:extLst>
          </p:cNvPr>
          <p:cNvCxnSpPr>
            <a:cxnSpLocks/>
          </p:cNvCxnSpPr>
          <p:nvPr/>
        </p:nvCxnSpPr>
        <p:spPr>
          <a:xfrm>
            <a:off x="11029052" y="2912809"/>
            <a:ext cx="1241885" cy="95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3">
            <a:extLst>
              <a:ext uri="{FF2B5EF4-FFF2-40B4-BE49-F238E27FC236}">
                <a16:creationId xmlns:a16="http://schemas.microsoft.com/office/drawing/2014/main" id="{B3AAE2A0-3A6D-1FFD-76EA-085671A6CBCD}"/>
              </a:ext>
            </a:extLst>
          </p:cNvPr>
          <p:cNvSpPr txBox="1"/>
          <p:nvPr/>
        </p:nvSpPr>
        <p:spPr>
          <a:xfrm>
            <a:off x="12207236" y="2709802"/>
            <a:ext cx="2438400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 속도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4B93DE08-59F0-A167-7F70-D1AB1DAA614A}"/>
              </a:ext>
            </a:extLst>
          </p:cNvPr>
          <p:cNvSpPr txBox="1"/>
          <p:nvPr/>
        </p:nvSpPr>
        <p:spPr>
          <a:xfrm>
            <a:off x="8659755" y="2485381"/>
            <a:ext cx="2438400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PID </a:t>
            </a: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제어기</a:t>
            </a:r>
            <a:endParaRPr lang="en-US" altLang="ko-KR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500"/>
              </a:lnSpc>
            </a:pP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모터 시스템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7B8B88E2-D94C-7647-4797-CFC28BEBA7B9}"/>
              </a:ext>
            </a:extLst>
          </p:cNvPr>
          <p:cNvSpPr txBox="1"/>
          <p:nvPr/>
        </p:nvSpPr>
        <p:spPr>
          <a:xfrm>
            <a:off x="1970582" y="498512"/>
            <a:ext cx="9154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속도 제어기능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BB76C1C-C0E1-5520-4A62-AB14C1CD6EFB}"/>
              </a:ext>
            </a:extLst>
          </p:cNvPr>
          <p:cNvSpPr txBox="1"/>
          <p:nvPr/>
        </p:nvSpPr>
        <p:spPr>
          <a:xfrm>
            <a:off x="2956067" y="8429031"/>
            <a:ext cx="7183648" cy="435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8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오차 변화량 예측 후 조정</a:t>
            </a:r>
            <a:endParaRPr lang="en-US" sz="28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C171FE-2B3C-0B8C-E1C7-81D2D6AA0D0E}"/>
              </a:ext>
            </a:extLst>
          </p:cNvPr>
          <p:cNvCxnSpPr>
            <a:cxnSpLocks/>
          </p:cNvCxnSpPr>
          <p:nvPr/>
        </p:nvCxnSpPr>
        <p:spPr>
          <a:xfrm>
            <a:off x="1970582" y="2901762"/>
            <a:ext cx="23380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9B30C38-F08B-4536-C4FF-4F061394D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202279"/>
              </p:ext>
            </p:extLst>
          </p:nvPr>
        </p:nvGraphicFramePr>
        <p:xfrm>
          <a:off x="8737237" y="6048949"/>
          <a:ext cx="7498689" cy="339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1873">
                  <a:extLst>
                    <a:ext uri="{9D8B030D-6E8A-4147-A177-3AD203B41FA5}">
                      <a16:colId xmlns:a16="http://schemas.microsoft.com/office/drawing/2014/main" val="3930780619"/>
                    </a:ext>
                  </a:extLst>
                </a:gridCol>
                <a:gridCol w="3736816">
                  <a:extLst>
                    <a:ext uri="{9D8B030D-6E8A-4147-A177-3AD203B41FA5}">
                      <a16:colId xmlns:a16="http://schemas.microsoft.com/office/drawing/2014/main" val="3585730173"/>
                    </a:ext>
                  </a:extLst>
                </a:gridCol>
              </a:tblGrid>
              <a:tr h="41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거리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(CM)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속도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(%)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471324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10CM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미만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0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223124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10CM ~ 30CM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거리에 따른 비례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718841"/>
                  </a:ext>
                </a:extLst>
              </a:tr>
              <a:tr h="958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30CM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초과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Tlab 돋움 레귤러" panose="020B0600000101010101" charset="-127"/>
                          <a:ea typeface="Tlab 돋움 레귤러" panose="020B0600000101010101" charset="-127"/>
                        </a:rPr>
                        <a:t>100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Tlab 돋움 레귤러" panose="020B0600000101010101" charset="-127"/>
                        <a:ea typeface="Tlab 돋움 레귤러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208685"/>
                  </a:ext>
                </a:extLst>
              </a:tr>
            </a:tbl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16F97C7-5535-6908-D256-DAE7119F450C}"/>
              </a:ext>
            </a:extLst>
          </p:cNvPr>
          <p:cNvCxnSpPr>
            <a:cxnSpLocks/>
          </p:cNvCxnSpPr>
          <p:nvPr/>
        </p:nvCxnSpPr>
        <p:spPr>
          <a:xfrm flipV="1">
            <a:off x="3793828" y="2901762"/>
            <a:ext cx="0" cy="2481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">
            <a:extLst>
              <a:ext uri="{FF2B5EF4-FFF2-40B4-BE49-F238E27FC236}">
                <a16:creationId xmlns:a16="http://schemas.microsoft.com/office/drawing/2014/main" id="{1B8524EB-536A-CD06-20BE-239A6FC7029A}"/>
              </a:ext>
            </a:extLst>
          </p:cNvPr>
          <p:cNvSpPr txBox="1"/>
          <p:nvPr/>
        </p:nvSpPr>
        <p:spPr>
          <a:xfrm>
            <a:off x="10466491" y="9632815"/>
            <a:ext cx="4572000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&lt;</a:t>
            </a: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거리에 따른 속도제어 기준표</a:t>
            </a:r>
            <a:r>
              <a:rPr lang="en-US" altLang="ko-KR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&gt;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8C499CB-7529-E18D-7483-EAC92B16BBE5}"/>
              </a:ext>
            </a:extLst>
          </p:cNvPr>
          <p:cNvSpPr txBox="1"/>
          <p:nvPr/>
        </p:nvSpPr>
        <p:spPr>
          <a:xfrm>
            <a:off x="7698937" y="5453610"/>
            <a:ext cx="4572000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&lt;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속도제어 </a:t>
            </a: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흐름도</a:t>
            </a:r>
            <a:r>
              <a:rPr lang="en-US" altLang="ko-KR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&gt;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7F77FBD1-CA53-8904-F748-434C3742E3BC}"/>
              </a:ext>
            </a:extLst>
          </p:cNvPr>
          <p:cNvSpPr txBox="1"/>
          <p:nvPr/>
        </p:nvSpPr>
        <p:spPr>
          <a:xfrm>
            <a:off x="2967616" y="9363307"/>
            <a:ext cx="4572000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ko-KR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&lt;PID</a:t>
            </a:r>
            <a:r>
              <a:rPr lang="ko-KR" altLang="en-US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제어</a:t>
            </a:r>
            <a:r>
              <a:rPr lang="en-US" altLang="ko-KR" sz="25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&gt;</a:t>
            </a:r>
            <a:endParaRPr lang="en-US" sz="25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23082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71E88-746F-752D-CDF3-580EA00A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RVER">
            <a:hlinkClick r:id="" action="ppaction://media"/>
            <a:extLst>
              <a:ext uri="{FF2B5EF4-FFF2-40B4-BE49-F238E27FC236}">
                <a16:creationId xmlns:a16="http://schemas.microsoft.com/office/drawing/2014/main" id="{FFC400FB-D7BF-3314-362A-CE3868047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199" y="1449054"/>
            <a:ext cx="15011399" cy="8443912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2F7DCED6-A5E1-71F5-9EC3-E6C7F748D32F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6932DCD4-3AF6-B22C-C6E5-9B15D372F75E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8D59B50F-2D39-5AFC-3FB8-029403B7B92E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63387CBE-291F-FC3E-E78A-98DD98B3D8EA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D92E4727-F359-6B68-5133-DA22DC4E0407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8C91C4E7-D75D-77D9-4F18-059534D7E333}"/>
              </a:ext>
            </a:extLst>
          </p:cNvPr>
          <p:cNvSpPr txBox="1"/>
          <p:nvPr/>
        </p:nvSpPr>
        <p:spPr>
          <a:xfrm>
            <a:off x="1970582" y="498512"/>
            <a:ext cx="5192217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시연영상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</p:spTree>
    <p:extLst>
      <p:ext uri="{BB962C8B-B14F-4D97-AF65-F5344CB8AC3E}">
        <p14:creationId xmlns:p14="http://schemas.microsoft.com/office/powerpoint/2010/main" val="29607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771089" y="3139888"/>
            <a:ext cx="3223445" cy="32234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31710" y="3139888"/>
            <a:ext cx="3223445" cy="32234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75903" y="3139888"/>
            <a:ext cx="3223445" cy="32234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34129" y="4670763"/>
            <a:ext cx="3697363" cy="6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72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확장성</a:t>
            </a:r>
            <a:endParaRPr lang="en-US" altLang="ko-KR" sz="72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0290" y="7894208"/>
            <a:ext cx="575300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다수의 화물차를 서버에서 구별하여 통신</a:t>
            </a:r>
            <a:endParaRPr lang="en-US" sz="4000" b="1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8799287" y="6683280"/>
            <a:ext cx="488291" cy="855436"/>
            <a:chOff x="0" y="0"/>
            <a:chExt cx="651054" cy="1140581"/>
          </a:xfrm>
        </p:grpSpPr>
        <p:sp>
          <p:nvSpPr>
            <p:cNvPr id="24" name="Freeform 24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4644833" y="6683280"/>
            <a:ext cx="488291" cy="855436"/>
            <a:chOff x="0" y="0"/>
            <a:chExt cx="651054" cy="1140581"/>
          </a:xfrm>
        </p:grpSpPr>
        <p:sp>
          <p:nvSpPr>
            <p:cNvPr id="28" name="Freeform 28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BECD8FB3-2609-E199-E3A8-0C7483AC9472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B54E68B-0D5D-12AB-D279-63A4E07461FE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EDC64038-31DF-3386-6977-27B5109092E1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2DBD397-1527-9351-7004-7AD52BE3BCD4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70254BA0-9885-30FA-078A-0CDA65AE1D3B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29DA1C1A-1B3B-95EA-DABE-4CFEA7703544}"/>
              </a:ext>
            </a:extLst>
          </p:cNvPr>
          <p:cNvSpPr txBox="1"/>
          <p:nvPr/>
        </p:nvSpPr>
        <p:spPr>
          <a:xfrm>
            <a:off x="1970582" y="498512"/>
            <a:ext cx="5878015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개선사항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A2738BCA-0305-6CB7-5B03-CE89DE30E9EF}"/>
              </a:ext>
            </a:extLst>
          </p:cNvPr>
          <p:cNvSpPr txBox="1"/>
          <p:nvPr/>
        </p:nvSpPr>
        <p:spPr>
          <a:xfrm>
            <a:off x="7218968" y="4670763"/>
            <a:ext cx="3697363" cy="6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72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시인성</a:t>
            </a:r>
            <a:endParaRPr lang="en-US" altLang="ko-KR" sz="72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C2C05CA1-44E1-E502-177F-F3476076EC15}"/>
              </a:ext>
            </a:extLst>
          </p:cNvPr>
          <p:cNvSpPr txBox="1"/>
          <p:nvPr/>
        </p:nvSpPr>
        <p:spPr>
          <a:xfrm>
            <a:off x="13038943" y="4670763"/>
            <a:ext cx="3697363" cy="6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72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정확성</a:t>
            </a:r>
            <a:endParaRPr lang="en-US" altLang="ko-KR" sz="72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5" name="Group 23">
            <a:extLst>
              <a:ext uri="{FF2B5EF4-FFF2-40B4-BE49-F238E27FC236}">
                <a16:creationId xmlns:a16="http://schemas.microsoft.com/office/drawing/2014/main" id="{20BA76A0-25A7-F315-AB31-F918292E7904}"/>
              </a:ext>
            </a:extLst>
          </p:cNvPr>
          <p:cNvGrpSpPr/>
          <p:nvPr/>
        </p:nvGrpSpPr>
        <p:grpSpPr>
          <a:xfrm>
            <a:off x="3138664" y="6677860"/>
            <a:ext cx="488291" cy="855436"/>
            <a:chOff x="0" y="0"/>
            <a:chExt cx="651054" cy="1140581"/>
          </a:xfrm>
        </p:grpSpPr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B7F46539-DAEE-6662-E3F6-D3760B1CE1D6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8E8ED97B-5EB9-483B-D9F6-2B9C7653DA34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980B17CE-4BBB-B155-916B-2EFF7217C371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9" name="TextBox 20">
            <a:extLst>
              <a:ext uri="{FF2B5EF4-FFF2-40B4-BE49-F238E27FC236}">
                <a16:creationId xmlns:a16="http://schemas.microsoft.com/office/drawing/2014/main" id="{2D54D819-8ECA-79CB-4739-84807B0A6865}"/>
              </a:ext>
            </a:extLst>
          </p:cNvPr>
          <p:cNvSpPr txBox="1"/>
          <p:nvPr/>
        </p:nvSpPr>
        <p:spPr>
          <a:xfrm>
            <a:off x="12011120" y="7894208"/>
            <a:ext cx="575300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기울기센서</a:t>
            </a:r>
            <a:r>
              <a:rPr lang="en-US" altLang="ko-KR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카메라 등 추가하여 정확성 향상</a:t>
            </a:r>
            <a:endParaRPr lang="en-US" sz="4000" b="1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24793450-6BFF-6CFD-0380-B0F6C0D3C96A}"/>
              </a:ext>
            </a:extLst>
          </p:cNvPr>
          <p:cNvSpPr txBox="1"/>
          <p:nvPr/>
        </p:nvSpPr>
        <p:spPr>
          <a:xfrm>
            <a:off x="6224007" y="7894208"/>
            <a:ext cx="575300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웹 </a:t>
            </a:r>
            <a:r>
              <a:rPr lang="en-US" altLang="ko-KR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UI </a:t>
            </a:r>
            <a:r>
              <a:rPr lang="ko-KR" altLang="en-US" sz="4000" b="1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데이터를 간편하게 볼 수 있게 개선 </a:t>
            </a:r>
            <a:endParaRPr lang="en-US" altLang="ko-KR" sz="4000" b="1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1389" y="4092832"/>
            <a:ext cx="9138809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000" b="1" spc="-24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감사합니다</a:t>
            </a:r>
            <a:r>
              <a:rPr lang="en-US" sz="8000" b="1" spc="-240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 rot="1877031">
            <a:off x="14763912" y="1412784"/>
            <a:ext cx="2534826" cy="10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455" b="1" spc="307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336663" y="2179104"/>
            <a:ext cx="711974" cy="711974"/>
            <a:chOff x="0" y="0"/>
            <a:chExt cx="949298" cy="949298"/>
          </a:xfrm>
        </p:grpSpPr>
        <p:sp>
          <p:nvSpPr>
            <p:cNvPr id="5" name="AutoShape 5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970583" y="498512"/>
            <a:ext cx="4219724" cy="111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목차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구현 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개선사항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642280-5E76-3155-0974-A6469D4CD9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648200" y="498512"/>
            <a:ext cx="13536633" cy="8908724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tile tx="0" ty="0" sx="100000" sy="100000" flip="none" algn="tl"/>
          </a:blip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5F6D0-6467-A5DD-ACB4-E92F0A9F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1">
            <a:extLst>
              <a:ext uri="{FF2B5EF4-FFF2-40B4-BE49-F238E27FC236}">
                <a16:creationId xmlns:a16="http://schemas.microsoft.com/office/drawing/2014/main" id="{B4DECACC-15B9-F7CD-8749-2FC456D39D98}"/>
              </a:ext>
            </a:extLst>
          </p:cNvPr>
          <p:cNvSpPr txBox="1"/>
          <p:nvPr/>
        </p:nvSpPr>
        <p:spPr>
          <a:xfrm>
            <a:off x="14115155" y="3531737"/>
            <a:ext cx="1594885" cy="24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D1D5DB"/>
                </a:solidFill>
                <a:latin typeface="Noto Sans Kr Thin"/>
                <a:ea typeface="Noto Sans Kr Thin"/>
                <a:cs typeface="Noto Sans Kr Thin"/>
                <a:sym typeface="Noto Sans Kr Thin"/>
              </a:rPr>
              <a:t>화물차 사고 원인 분석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C10CAEC-22E2-3158-067F-499AE0BE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00" y="1678196"/>
            <a:ext cx="6423102" cy="7005300"/>
          </a:xfrm>
          <a:prstGeom prst="rect">
            <a:avLst/>
          </a:prstGeom>
        </p:spPr>
      </p:pic>
      <p:grpSp>
        <p:nvGrpSpPr>
          <p:cNvPr id="26" name="Group 2">
            <a:extLst>
              <a:ext uri="{FF2B5EF4-FFF2-40B4-BE49-F238E27FC236}">
                <a16:creationId xmlns:a16="http://schemas.microsoft.com/office/drawing/2014/main" id="{6CFF6C8A-9150-8574-D010-669E29D574CA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F5FD22A8-1F17-8D58-BEFE-E9B77D0D3645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4">
              <a:extLst>
                <a:ext uri="{FF2B5EF4-FFF2-40B4-BE49-F238E27FC236}">
                  <a16:creationId xmlns:a16="http://schemas.microsoft.com/office/drawing/2014/main" id="{012CFD0B-FA50-1DC9-F6D6-F74C7A89D891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5">
              <a:extLst>
                <a:ext uri="{FF2B5EF4-FFF2-40B4-BE49-F238E27FC236}">
                  <a16:creationId xmlns:a16="http://schemas.microsoft.com/office/drawing/2014/main" id="{C693E3ED-72C6-6266-095A-80C5AF974C50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6">
              <a:extLst>
                <a:ext uri="{FF2B5EF4-FFF2-40B4-BE49-F238E27FC236}">
                  <a16:creationId xmlns:a16="http://schemas.microsoft.com/office/drawing/2014/main" id="{414963EB-2C06-B0A1-6C90-B6360F6DDE05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TextBox 7">
            <a:extLst>
              <a:ext uri="{FF2B5EF4-FFF2-40B4-BE49-F238E27FC236}">
                <a16:creationId xmlns:a16="http://schemas.microsoft.com/office/drawing/2014/main" id="{0A3EEA0B-4353-4F47-25C1-60F7B6CD3F85}"/>
              </a:ext>
            </a:extLst>
          </p:cNvPr>
          <p:cNvSpPr txBox="1"/>
          <p:nvPr/>
        </p:nvSpPr>
        <p:spPr>
          <a:xfrm>
            <a:off x="1970581" y="498512"/>
            <a:ext cx="9707515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500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기획</a:t>
            </a:r>
            <a:endParaRPr lang="en-US" sz="8500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F16D114-24B4-CD0B-C4D8-1E675E01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97" y="1904853"/>
            <a:ext cx="6934200" cy="6634792"/>
          </a:xfrm>
          <a:prstGeom prst="rect">
            <a:avLst/>
          </a:prstGeom>
        </p:spPr>
      </p:pic>
      <p:sp>
        <p:nvSpPr>
          <p:cNvPr id="36" name="TextBox 10">
            <a:extLst>
              <a:ext uri="{FF2B5EF4-FFF2-40B4-BE49-F238E27FC236}">
                <a16:creationId xmlns:a16="http://schemas.microsoft.com/office/drawing/2014/main" id="{BD493F5A-B289-3462-21C9-4942DFE0A72D}"/>
              </a:ext>
            </a:extLst>
          </p:cNvPr>
          <p:cNvSpPr txBox="1"/>
          <p:nvPr/>
        </p:nvSpPr>
        <p:spPr>
          <a:xfrm>
            <a:off x="1449008" y="8827346"/>
            <a:ext cx="15389984" cy="917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</a:t>
            </a:r>
            <a:r>
              <a:rPr lang="ko-KR" altLang="en-US" sz="4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화물 버스 운전자의 졸음운전을 예방하여 안전한 도로 환경조성</a:t>
            </a:r>
            <a:r>
              <a:rPr lang="en-US" altLang="ko-KR" sz="44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”</a:t>
            </a:r>
            <a:endParaRPr lang="en-US" sz="44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9246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11933E-9C3F-5BC8-3798-AE85B7846466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42BF8BFB-E9E7-AA2C-0C3F-F7E871AB88ED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A5CB4E9C-33CE-6B4B-434E-0E16A9DB3A10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1D5B569-701B-AF03-24B3-49A9CF1E1FFB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D736ADCE-2BF8-8805-0900-FAE24F3253A3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D423700-0D29-004D-9C4C-E8713C7D0A64}"/>
              </a:ext>
            </a:extLst>
          </p:cNvPr>
          <p:cNvSpPr txBox="1"/>
          <p:nvPr/>
        </p:nvSpPr>
        <p:spPr>
          <a:xfrm>
            <a:off x="1970582" y="498512"/>
            <a:ext cx="6868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기획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C3E143-AF3D-B580-1B1C-F075B864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3085813"/>
            <a:ext cx="6296904" cy="41153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803A61-31F2-AFEF-48C4-045C60D1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652" y="3238500"/>
            <a:ext cx="6296904" cy="411963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4BAD297A-25C4-C9DF-EF42-E6E53F1C92C5}"/>
              </a:ext>
            </a:extLst>
          </p:cNvPr>
          <p:cNvSpPr txBox="1"/>
          <p:nvPr/>
        </p:nvSpPr>
        <p:spPr>
          <a:xfrm>
            <a:off x="1956259" y="7686133"/>
            <a:ext cx="5378783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전방 장애물 거리에 따른 모터 제어</a:t>
            </a:r>
            <a:endParaRPr lang="en-US" sz="28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7B54BBF-052A-3769-5343-24757C0FA1CB}"/>
              </a:ext>
            </a:extLst>
          </p:cNvPr>
          <p:cNvSpPr txBox="1"/>
          <p:nvPr/>
        </p:nvSpPr>
        <p:spPr>
          <a:xfrm>
            <a:off x="11049000" y="7686133"/>
            <a:ext cx="5919348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관리자와 차량간 데이터 전송</a:t>
            </a:r>
            <a:endParaRPr lang="en-US" sz="28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6C28330-6FB5-524D-953B-BB87D60DC4A7}"/>
              </a:ext>
            </a:extLst>
          </p:cNvPr>
          <p:cNvCxnSpPr/>
          <p:nvPr/>
        </p:nvCxnSpPr>
        <p:spPr>
          <a:xfrm>
            <a:off x="8610600" y="2476500"/>
            <a:ext cx="0" cy="662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34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3823F-99A3-B9E6-8F5E-A637E779D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E8607E-517D-3BDE-76A8-695896CE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159" y="5130165"/>
            <a:ext cx="2985253" cy="209276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965346-2F69-0DF8-A4BA-DBF30E0A0B77}"/>
              </a:ext>
            </a:extLst>
          </p:cNvPr>
          <p:cNvGrpSpPr/>
          <p:nvPr/>
        </p:nvGrpSpPr>
        <p:grpSpPr>
          <a:xfrm>
            <a:off x="1918657" y="4798422"/>
            <a:ext cx="3828620" cy="2377646"/>
            <a:chOff x="1273315" y="4907388"/>
            <a:chExt cx="3828620" cy="237764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6E3C71-2916-4380-8C69-F4974A82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15" y="4907388"/>
              <a:ext cx="3828620" cy="237764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505ED1-086A-0AAA-06B2-AE029FFE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070" y="5007638"/>
              <a:ext cx="3079031" cy="217714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1FCEE9B-287F-674C-F4E8-6EF4459F9843}"/>
              </a:ext>
            </a:extLst>
          </p:cNvPr>
          <p:cNvGrpSpPr/>
          <p:nvPr/>
        </p:nvGrpSpPr>
        <p:grpSpPr>
          <a:xfrm>
            <a:off x="13265662" y="4798421"/>
            <a:ext cx="3750579" cy="2424503"/>
            <a:chOff x="12460640" y="4959348"/>
            <a:chExt cx="3750579" cy="229791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5DB13CA-E088-E51C-D2B0-5DB996F5BA4A}"/>
                </a:ext>
              </a:extLst>
            </p:cNvPr>
            <p:cNvSpPr/>
            <p:nvPr/>
          </p:nvSpPr>
          <p:spPr>
            <a:xfrm>
              <a:off x="12460640" y="4959348"/>
              <a:ext cx="3750579" cy="229791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4A6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4BCD0A-2CAE-C1F4-3758-68ACFD89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8972" y="5095391"/>
              <a:ext cx="2883259" cy="205929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FC4D487-661B-D582-C4C3-4BF1AB661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166" y="4779319"/>
            <a:ext cx="812352" cy="9302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FC102F-97CF-AAF6-4C6D-33B6FAAA8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205" y="4956385"/>
            <a:ext cx="740211" cy="690028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8CDF081-D082-022A-8FDB-4C566E3B653B}"/>
              </a:ext>
            </a:extLst>
          </p:cNvPr>
          <p:cNvGrpSpPr/>
          <p:nvPr/>
        </p:nvGrpSpPr>
        <p:grpSpPr>
          <a:xfrm>
            <a:off x="13265662" y="7509694"/>
            <a:ext cx="3750579" cy="2297914"/>
            <a:chOff x="12479974" y="7666479"/>
            <a:chExt cx="3750579" cy="229791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59AEC5C-E1E9-4AD8-CE48-74ED31C4F315}"/>
                </a:ext>
              </a:extLst>
            </p:cNvPr>
            <p:cNvSpPr/>
            <p:nvPr/>
          </p:nvSpPr>
          <p:spPr>
            <a:xfrm>
              <a:off x="12479974" y="7666479"/>
              <a:ext cx="3750579" cy="229791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4A6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A13890-BC50-79B6-7E56-2705FE713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35932" y="8116134"/>
              <a:ext cx="1051848" cy="113515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79378F-3132-003D-B8AD-68373C78F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37246" y="7854623"/>
              <a:ext cx="1399975" cy="131686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7B3914E-2CB8-1EA6-8BCF-0FFD5902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36650" y="8767979"/>
              <a:ext cx="2000041" cy="1152140"/>
            </a:xfrm>
            <a:prstGeom prst="rect">
              <a:avLst/>
            </a:prstGeom>
          </p:spPr>
        </p:pic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35EF8A-1335-704D-2F74-5B975BC3C601}"/>
              </a:ext>
            </a:extLst>
          </p:cNvPr>
          <p:cNvCxnSpPr>
            <a:cxnSpLocks/>
          </p:cNvCxnSpPr>
          <p:nvPr/>
        </p:nvCxnSpPr>
        <p:spPr>
          <a:xfrm>
            <a:off x="6007445" y="5884791"/>
            <a:ext cx="1295400" cy="0"/>
          </a:xfrm>
          <a:prstGeom prst="straightConnector1">
            <a:avLst/>
          </a:prstGeom>
          <a:ln w="57150">
            <a:solidFill>
              <a:srgbClr val="4A6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0A98290-AC34-246C-CBB5-84CFBB4AC009}"/>
              </a:ext>
            </a:extLst>
          </p:cNvPr>
          <p:cNvCxnSpPr>
            <a:cxnSpLocks/>
          </p:cNvCxnSpPr>
          <p:nvPr/>
        </p:nvCxnSpPr>
        <p:spPr>
          <a:xfrm>
            <a:off x="11641545" y="5884791"/>
            <a:ext cx="1295400" cy="0"/>
          </a:xfrm>
          <a:prstGeom prst="straightConnector1">
            <a:avLst/>
          </a:prstGeom>
          <a:ln w="57150">
            <a:solidFill>
              <a:srgbClr val="4A6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A3D2ABE-0F82-3B79-F374-2EF92EEA5649}"/>
              </a:ext>
            </a:extLst>
          </p:cNvPr>
          <p:cNvCxnSpPr>
            <a:cxnSpLocks/>
          </p:cNvCxnSpPr>
          <p:nvPr/>
        </p:nvCxnSpPr>
        <p:spPr>
          <a:xfrm>
            <a:off x="9447803" y="4137952"/>
            <a:ext cx="0" cy="564330"/>
          </a:xfrm>
          <a:prstGeom prst="straightConnector1">
            <a:avLst/>
          </a:prstGeom>
          <a:ln w="57150">
            <a:solidFill>
              <a:srgbClr val="4A60D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C45FFCB-3B33-6634-7EEB-8DB315E41C96}"/>
              </a:ext>
            </a:extLst>
          </p:cNvPr>
          <p:cNvGrpSpPr/>
          <p:nvPr/>
        </p:nvGrpSpPr>
        <p:grpSpPr>
          <a:xfrm>
            <a:off x="7555465" y="1725165"/>
            <a:ext cx="3675494" cy="2297914"/>
            <a:chOff x="6781649" y="1391613"/>
            <a:chExt cx="3750579" cy="229791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7DB6769-5A36-6539-AC07-4CC908F94AC6}"/>
                </a:ext>
              </a:extLst>
            </p:cNvPr>
            <p:cNvSpPr/>
            <p:nvPr/>
          </p:nvSpPr>
          <p:spPr>
            <a:xfrm>
              <a:off x="6781649" y="1391613"/>
              <a:ext cx="3750579" cy="229791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4A6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313F536-2CE3-C98A-C6C1-27D327480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14978" y="1495559"/>
              <a:ext cx="3406207" cy="208483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90E5B-B199-99BE-CCCA-87C2F1E86E53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05B1C29A-DE44-63A5-A2B4-A7D522FB5AD7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3BB5B482-19D7-1C6F-6953-44BE70A06107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134CC93F-B6D1-543A-0B5F-3C11C4FBE6F3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E4F0FEE5-4300-F95F-6C4C-45DCB1D416C7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E854295A-AD7F-9029-5531-2D46DB1DE19F}"/>
              </a:ext>
            </a:extLst>
          </p:cNvPr>
          <p:cNvSpPr txBox="1"/>
          <p:nvPr/>
        </p:nvSpPr>
        <p:spPr>
          <a:xfrm>
            <a:off x="1970582" y="498512"/>
            <a:ext cx="6868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구성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2988F8D-4A4D-C0FA-9269-557F6E6996E3}"/>
              </a:ext>
            </a:extLst>
          </p:cNvPr>
          <p:cNvGrpSpPr/>
          <p:nvPr/>
        </p:nvGrpSpPr>
        <p:grpSpPr>
          <a:xfrm>
            <a:off x="7555465" y="4809723"/>
            <a:ext cx="3675494" cy="2413203"/>
            <a:chOff x="6807948" y="4924119"/>
            <a:chExt cx="3675494" cy="2413203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67A3CA-B5DF-486A-739F-B0BD94D8B10A}"/>
                </a:ext>
              </a:extLst>
            </p:cNvPr>
            <p:cNvSpPr/>
            <p:nvPr/>
          </p:nvSpPr>
          <p:spPr>
            <a:xfrm>
              <a:off x="6807948" y="4924119"/>
              <a:ext cx="3675494" cy="241320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4A6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2BB99D2-6236-48EA-4FEF-63138C22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9728" y="5078657"/>
              <a:ext cx="2985253" cy="2092761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64983D-3E3A-374B-A20C-05F41E42F509}"/>
              </a:ext>
            </a:extLst>
          </p:cNvPr>
          <p:cNvGrpSpPr/>
          <p:nvPr/>
        </p:nvGrpSpPr>
        <p:grpSpPr>
          <a:xfrm>
            <a:off x="1903872" y="7501500"/>
            <a:ext cx="3750579" cy="2297914"/>
            <a:chOff x="1277208" y="7441454"/>
            <a:chExt cx="3750579" cy="229791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736BB79-4340-A200-D253-558F21D16214}"/>
                </a:ext>
              </a:extLst>
            </p:cNvPr>
            <p:cNvSpPr/>
            <p:nvPr/>
          </p:nvSpPr>
          <p:spPr>
            <a:xfrm>
              <a:off x="1277208" y="7441454"/>
              <a:ext cx="3750579" cy="229791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4A60D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B931D5-44FE-D1C5-E720-C23511E7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28079" y="8419713"/>
              <a:ext cx="1075660" cy="128843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5143E8C-73B4-35EB-ED1E-E0CC20490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4492" y="7537392"/>
              <a:ext cx="935005" cy="164362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C2739FC-149B-B3A8-C314-6D0213D1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80362" y="7560585"/>
              <a:ext cx="1458901" cy="12884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11D7EB2-3457-59F7-C812-370099E4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65909" y="7569949"/>
              <a:ext cx="1288508" cy="1182360"/>
            </a:xfrm>
            <a:prstGeom prst="rect">
              <a:avLst/>
            </a:prstGeom>
          </p:spPr>
        </p:pic>
      </p:grpSp>
      <p:sp>
        <p:nvSpPr>
          <p:cNvPr id="55" name="TextBox 9">
            <a:extLst>
              <a:ext uri="{FF2B5EF4-FFF2-40B4-BE49-F238E27FC236}">
                <a16:creationId xmlns:a16="http://schemas.microsoft.com/office/drawing/2014/main" id="{C99BA778-8C11-E13E-7385-1EF4BF256117}"/>
              </a:ext>
            </a:extLst>
          </p:cNvPr>
          <p:cNvSpPr txBox="1"/>
          <p:nvPr/>
        </p:nvSpPr>
        <p:spPr>
          <a:xfrm>
            <a:off x="2446419" y="4048671"/>
            <a:ext cx="3868586" cy="48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30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차량 속도 제어</a:t>
            </a:r>
            <a:endParaRPr lang="en-US" sz="30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6" name="TextBox 9">
            <a:extLst>
              <a:ext uri="{FF2B5EF4-FFF2-40B4-BE49-F238E27FC236}">
                <a16:creationId xmlns:a16="http://schemas.microsoft.com/office/drawing/2014/main" id="{86D142CA-6955-700D-86DC-D28EF953BB1B}"/>
              </a:ext>
            </a:extLst>
          </p:cNvPr>
          <p:cNvSpPr txBox="1"/>
          <p:nvPr/>
        </p:nvSpPr>
        <p:spPr>
          <a:xfrm>
            <a:off x="8318440" y="7457131"/>
            <a:ext cx="3868586" cy="48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30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송수신</a:t>
            </a:r>
            <a:endParaRPr lang="en-US" sz="30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7" name="TextBox 9">
            <a:extLst>
              <a:ext uri="{FF2B5EF4-FFF2-40B4-BE49-F238E27FC236}">
                <a16:creationId xmlns:a16="http://schemas.microsoft.com/office/drawing/2014/main" id="{CF29AC19-9D36-827A-D6BC-3B595362837F}"/>
              </a:ext>
            </a:extLst>
          </p:cNvPr>
          <p:cNvSpPr txBox="1"/>
          <p:nvPr/>
        </p:nvSpPr>
        <p:spPr>
          <a:xfrm>
            <a:off x="14188628" y="4056065"/>
            <a:ext cx="3868586" cy="48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30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모니터링</a:t>
            </a:r>
            <a:endParaRPr lang="en-US" sz="30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036461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E5A6-F0A5-1B0E-D87C-AA4F14402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BADD3B1E-6C61-E2CB-4673-7999DDE8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786" y="3601792"/>
            <a:ext cx="1228896" cy="3334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E7CAE7D-C018-A71D-7D4A-297CCF88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616" y="4563160"/>
            <a:ext cx="1228896" cy="3334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944B8A3-7359-1125-75AE-9A3AC68C7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32" y="3341545"/>
            <a:ext cx="1228896" cy="333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25C69E-169E-00F1-66BB-9BD8B05DA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56" y="4980364"/>
            <a:ext cx="3649183" cy="28890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EFBE3F-01A6-3EDF-5D45-653A0BBD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5" y="5373169"/>
            <a:ext cx="2953162" cy="2676899"/>
          </a:xfrm>
          <a:prstGeom prst="rect">
            <a:avLst/>
          </a:prstGeom>
        </p:spPr>
      </p:pic>
      <p:grpSp>
        <p:nvGrpSpPr>
          <p:cNvPr id="28" name="Group 2">
            <a:extLst>
              <a:ext uri="{FF2B5EF4-FFF2-40B4-BE49-F238E27FC236}">
                <a16:creationId xmlns:a16="http://schemas.microsoft.com/office/drawing/2014/main" id="{FDA4083D-B04B-1BC7-A18C-0E22A28CD6CD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3848CAB6-F49B-0AFB-1AAE-3B48F9855F0B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4">
              <a:extLst>
                <a:ext uri="{FF2B5EF4-FFF2-40B4-BE49-F238E27FC236}">
                  <a16:creationId xmlns:a16="http://schemas.microsoft.com/office/drawing/2014/main" id="{D94DC81E-B1A9-75A8-DFB0-998501D4B597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A7258014-1FF1-DF69-3DAE-D6BF39BF1D42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6">
              <a:extLst>
                <a:ext uri="{FF2B5EF4-FFF2-40B4-BE49-F238E27FC236}">
                  <a16:creationId xmlns:a16="http://schemas.microsoft.com/office/drawing/2014/main" id="{8E78922F-C8C5-41D9-5B2F-204F32712D91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3" name="TextBox 7">
            <a:extLst>
              <a:ext uri="{FF2B5EF4-FFF2-40B4-BE49-F238E27FC236}">
                <a16:creationId xmlns:a16="http://schemas.microsoft.com/office/drawing/2014/main" id="{B142E7A2-6E40-51CE-D775-87E6DE35806A}"/>
              </a:ext>
            </a:extLst>
          </p:cNvPr>
          <p:cNvSpPr txBox="1"/>
          <p:nvPr/>
        </p:nvSpPr>
        <p:spPr>
          <a:xfrm>
            <a:off x="1970582" y="498512"/>
            <a:ext cx="6688199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구성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1BEC539-5D54-0563-0823-47BC3E018455}"/>
              </a:ext>
            </a:extLst>
          </p:cNvPr>
          <p:cNvGrpSpPr/>
          <p:nvPr/>
        </p:nvGrpSpPr>
        <p:grpSpPr>
          <a:xfrm rot="10800000">
            <a:off x="3855390" y="5993653"/>
            <a:ext cx="1677280" cy="488293"/>
            <a:chOff x="4080445" y="6556874"/>
            <a:chExt cx="1677280" cy="488293"/>
          </a:xfrm>
        </p:grpSpPr>
        <p:grpSp>
          <p:nvGrpSpPr>
            <p:cNvPr id="61" name="Group 23">
              <a:extLst>
                <a:ext uri="{FF2B5EF4-FFF2-40B4-BE49-F238E27FC236}">
                  <a16:creationId xmlns:a16="http://schemas.microsoft.com/office/drawing/2014/main" id="{1FB3D68E-A4FE-1CA3-838D-B3CC0B5FBA1E}"/>
                </a:ext>
              </a:extLst>
            </p:cNvPr>
            <p:cNvGrpSpPr/>
            <p:nvPr/>
          </p:nvGrpSpPr>
          <p:grpSpPr>
            <a:xfrm rot="5400000">
              <a:off x="5085861" y="6373304"/>
              <a:ext cx="488291" cy="855436"/>
              <a:chOff x="0" y="0"/>
              <a:chExt cx="651054" cy="1140581"/>
            </a:xfrm>
          </p:grpSpPr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810B2EDF-10F6-299E-662D-C6F74C6AF747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2870B21C-7571-10C7-D61D-E203FFF93767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EE3AB8CF-540C-E65B-053C-7C3FA3F6B584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62" name="Group 23">
              <a:extLst>
                <a:ext uri="{FF2B5EF4-FFF2-40B4-BE49-F238E27FC236}">
                  <a16:creationId xmlns:a16="http://schemas.microsoft.com/office/drawing/2014/main" id="{0E29B09D-328C-5AD7-0B9C-713037382B2A}"/>
                </a:ext>
              </a:extLst>
            </p:cNvPr>
            <p:cNvGrpSpPr/>
            <p:nvPr/>
          </p:nvGrpSpPr>
          <p:grpSpPr>
            <a:xfrm rot="5400000">
              <a:off x="4264017" y="6373302"/>
              <a:ext cx="488291" cy="855436"/>
              <a:chOff x="0" y="0"/>
              <a:chExt cx="651054" cy="1140581"/>
            </a:xfrm>
          </p:grpSpPr>
          <p:sp>
            <p:nvSpPr>
              <p:cNvPr id="63" name="Freeform 24">
                <a:extLst>
                  <a:ext uri="{FF2B5EF4-FFF2-40B4-BE49-F238E27FC236}">
                    <a16:creationId xmlns:a16="http://schemas.microsoft.com/office/drawing/2014/main" id="{E8CEAF2B-F98D-5A3F-052B-145AF3DFD561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7340C045-BB41-3B8A-B395-A34368118063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5BDDB52F-0851-9D10-B5C0-08BF2C8AD47C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8B173AA8-9D2B-2EC1-AFE6-32387705E3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5105" y="5563151"/>
            <a:ext cx="5030498" cy="337390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44036776-46BA-FFCB-9B8C-6385BD98B5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9880" y="1939857"/>
            <a:ext cx="6068272" cy="2000529"/>
          </a:xfrm>
          <a:prstGeom prst="rect">
            <a:avLst/>
          </a:prstGeom>
        </p:spPr>
      </p:pic>
      <p:grpSp>
        <p:nvGrpSpPr>
          <p:cNvPr id="103" name="Group 23">
            <a:extLst>
              <a:ext uri="{FF2B5EF4-FFF2-40B4-BE49-F238E27FC236}">
                <a16:creationId xmlns:a16="http://schemas.microsoft.com/office/drawing/2014/main" id="{044542D9-0547-66BD-23AB-124CA10773AA}"/>
              </a:ext>
            </a:extLst>
          </p:cNvPr>
          <p:cNvGrpSpPr/>
          <p:nvPr/>
        </p:nvGrpSpPr>
        <p:grpSpPr>
          <a:xfrm rot="10800000">
            <a:off x="8658782" y="4124928"/>
            <a:ext cx="488291" cy="855436"/>
            <a:chOff x="0" y="0"/>
            <a:chExt cx="651054" cy="1140581"/>
          </a:xfrm>
        </p:grpSpPr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8E8FFB0B-C2E2-10D3-12A7-63896FC2207C}"/>
                </a:ext>
              </a:extLst>
            </p:cNvPr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77F85B8-0E13-C8CE-E99B-7D997FC96FD2}"/>
                </a:ext>
              </a:extLst>
            </p:cNvPr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8405EC3-141E-573A-6967-25216AD99A4D}"/>
                </a:ext>
              </a:extLst>
            </p:cNvPr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63CD452-7B34-A6D8-E83A-A791EDED7837}"/>
              </a:ext>
            </a:extLst>
          </p:cNvPr>
          <p:cNvGrpSpPr/>
          <p:nvPr/>
        </p:nvGrpSpPr>
        <p:grpSpPr>
          <a:xfrm rot="10800000">
            <a:off x="12354431" y="6424877"/>
            <a:ext cx="1677280" cy="488293"/>
            <a:chOff x="4080445" y="6556874"/>
            <a:chExt cx="1677280" cy="488293"/>
          </a:xfrm>
        </p:grpSpPr>
        <p:grpSp>
          <p:nvGrpSpPr>
            <p:cNvPr id="109" name="Group 23">
              <a:extLst>
                <a:ext uri="{FF2B5EF4-FFF2-40B4-BE49-F238E27FC236}">
                  <a16:creationId xmlns:a16="http://schemas.microsoft.com/office/drawing/2014/main" id="{CD03CBA9-C49B-7C9A-8B3A-DC32637D7600}"/>
                </a:ext>
              </a:extLst>
            </p:cNvPr>
            <p:cNvGrpSpPr/>
            <p:nvPr/>
          </p:nvGrpSpPr>
          <p:grpSpPr>
            <a:xfrm rot="5400000">
              <a:off x="5085861" y="6373304"/>
              <a:ext cx="488291" cy="855436"/>
              <a:chOff x="0" y="0"/>
              <a:chExt cx="651054" cy="1140581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93832823-DA10-1621-3293-C31C1B8DF6AA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3B3F3068-2512-6269-C142-90455AA0C584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6" name="Freeform 26">
                <a:extLst>
                  <a:ext uri="{FF2B5EF4-FFF2-40B4-BE49-F238E27FC236}">
                    <a16:creationId xmlns:a16="http://schemas.microsoft.com/office/drawing/2014/main" id="{333E2072-745B-D4E7-20E3-4C8A930C9EA4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10" name="Group 23">
              <a:extLst>
                <a:ext uri="{FF2B5EF4-FFF2-40B4-BE49-F238E27FC236}">
                  <a16:creationId xmlns:a16="http://schemas.microsoft.com/office/drawing/2014/main" id="{F3F8F3B8-9BC2-CD8C-1F76-13A4BF10D76B}"/>
                </a:ext>
              </a:extLst>
            </p:cNvPr>
            <p:cNvGrpSpPr/>
            <p:nvPr/>
          </p:nvGrpSpPr>
          <p:grpSpPr>
            <a:xfrm rot="5400000">
              <a:off x="4264017" y="6373302"/>
              <a:ext cx="488291" cy="855436"/>
              <a:chOff x="0" y="0"/>
              <a:chExt cx="651054" cy="1140581"/>
            </a:xfrm>
          </p:grpSpPr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24F8E4B3-B625-292D-4A24-52C6B574D0F8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F3422B71-63C2-52CF-69F3-56380933904D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D651340E-F7E2-D591-B4C2-33E06699D934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B625F82-A1AD-FAC9-04A3-3EA2D9A43101}"/>
              </a:ext>
            </a:extLst>
          </p:cNvPr>
          <p:cNvGrpSpPr/>
          <p:nvPr/>
        </p:nvGrpSpPr>
        <p:grpSpPr>
          <a:xfrm>
            <a:off x="3855391" y="6675591"/>
            <a:ext cx="1677280" cy="488293"/>
            <a:chOff x="4080445" y="6556874"/>
            <a:chExt cx="1677280" cy="488293"/>
          </a:xfrm>
        </p:grpSpPr>
        <p:grpSp>
          <p:nvGrpSpPr>
            <p:cNvPr id="118" name="Group 23">
              <a:extLst>
                <a:ext uri="{FF2B5EF4-FFF2-40B4-BE49-F238E27FC236}">
                  <a16:creationId xmlns:a16="http://schemas.microsoft.com/office/drawing/2014/main" id="{2648B54E-1EE4-C1DD-0747-5676556A4384}"/>
                </a:ext>
              </a:extLst>
            </p:cNvPr>
            <p:cNvGrpSpPr/>
            <p:nvPr/>
          </p:nvGrpSpPr>
          <p:grpSpPr>
            <a:xfrm rot="5400000">
              <a:off x="5085861" y="6373304"/>
              <a:ext cx="488291" cy="855436"/>
              <a:chOff x="0" y="0"/>
              <a:chExt cx="651054" cy="1140581"/>
            </a:xfrm>
          </p:grpSpPr>
          <p:sp>
            <p:nvSpPr>
              <p:cNvPr id="123" name="Freeform 24">
                <a:extLst>
                  <a:ext uri="{FF2B5EF4-FFF2-40B4-BE49-F238E27FC236}">
                    <a16:creationId xmlns:a16="http://schemas.microsoft.com/office/drawing/2014/main" id="{C3CFB7F8-4805-9C0E-A5F6-ECA433983C4D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4" name="Freeform 25">
                <a:extLst>
                  <a:ext uri="{FF2B5EF4-FFF2-40B4-BE49-F238E27FC236}">
                    <a16:creationId xmlns:a16="http://schemas.microsoft.com/office/drawing/2014/main" id="{FFA1B14B-3A3D-5523-DBD6-C3DBCE58C712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5" name="Freeform 26">
                <a:extLst>
                  <a:ext uri="{FF2B5EF4-FFF2-40B4-BE49-F238E27FC236}">
                    <a16:creationId xmlns:a16="http://schemas.microsoft.com/office/drawing/2014/main" id="{029CF15F-C7CF-CB38-4402-B9A3505274A4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19" name="Group 23">
              <a:extLst>
                <a:ext uri="{FF2B5EF4-FFF2-40B4-BE49-F238E27FC236}">
                  <a16:creationId xmlns:a16="http://schemas.microsoft.com/office/drawing/2014/main" id="{8E4FBB95-0CDA-0A45-3034-337E2EF9D4CC}"/>
                </a:ext>
              </a:extLst>
            </p:cNvPr>
            <p:cNvGrpSpPr/>
            <p:nvPr/>
          </p:nvGrpSpPr>
          <p:grpSpPr>
            <a:xfrm rot="5400000">
              <a:off x="4264017" y="6373302"/>
              <a:ext cx="488291" cy="855436"/>
              <a:chOff x="0" y="0"/>
              <a:chExt cx="651054" cy="1140581"/>
            </a:xfrm>
          </p:grpSpPr>
          <p:sp>
            <p:nvSpPr>
              <p:cNvPr id="120" name="Freeform 24">
                <a:extLst>
                  <a:ext uri="{FF2B5EF4-FFF2-40B4-BE49-F238E27FC236}">
                    <a16:creationId xmlns:a16="http://schemas.microsoft.com/office/drawing/2014/main" id="{6948CA07-A816-CAC6-2165-383B6A8F3A8A}"/>
                  </a:ext>
                </a:extLst>
              </p:cNvPr>
              <p:cNvSpPr/>
              <p:nvPr/>
            </p:nvSpPr>
            <p:spPr>
              <a:xfrm rot="5400000">
                <a:off x="107788" y="597315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4"/>
                    </a:lnTo>
                    <a:lnTo>
                      <a:pt x="0" y="651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1" name="Freeform 25">
                <a:extLst>
                  <a:ext uri="{FF2B5EF4-FFF2-40B4-BE49-F238E27FC236}">
                    <a16:creationId xmlns:a16="http://schemas.microsoft.com/office/drawing/2014/main" id="{E183F426-ECDD-C80A-8AEE-04479B195D2E}"/>
                  </a:ext>
                </a:extLst>
              </p:cNvPr>
              <p:cNvSpPr/>
              <p:nvPr/>
            </p:nvSpPr>
            <p:spPr>
              <a:xfrm rot="5400000">
                <a:off x="107788" y="242837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2" name="Freeform 26">
                <a:extLst>
                  <a:ext uri="{FF2B5EF4-FFF2-40B4-BE49-F238E27FC236}">
                    <a16:creationId xmlns:a16="http://schemas.microsoft.com/office/drawing/2014/main" id="{93219C3A-2821-A67B-3BB3-8EE36F5B5EA7}"/>
                  </a:ext>
                </a:extLst>
              </p:cNvPr>
              <p:cNvSpPr/>
              <p:nvPr/>
            </p:nvSpPr>
            <p:spPr>
              <a:xfrm rot="5400000">
                <a:off x="107788" y="-107788"/>
                <a:ext cx="435479" cy="651054"/>
              </a:xfrm>
              <a:custGeom>
                <a:avLst/>
                <a:gdLst/>
                <a:ahLst/>
                <a:cxnLst/>
                <a:rect l="l" t="t" r="r" b="b"/>
                <a:pathLst>
                  <a:path w="435479" h="651054">
                    <a:moveTo>
                      <a:pt x="0" y="0"/>
                    </a:moveTo>
                    <a:lnTo>
                      <a:pt x="435479" y="0"/>
                    </a:lnTo>
                    <a:lnTo>
                      <a:pt x="435479" y="651055"/>
                    </a:lnTo>
                    <a:lnTo>
                      <a:pt x="0" y="6510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</p:grpSp>
      </p:grpSp>
      <p:sp>
        <p:nvSpPr>
          <p:cNvPr id="126" name="TextBox 10">
            <a:extLst>
              <a:ext uri="{FF2B5EF4-FFF2-40B4-BE49-F238E27FC236}">
                <a16:creationId xmlns:a16="http://schemas.microsoft.com/office/drawing/2014/main" id="{D80DF9D6-33E3-26D1-F6C1-05ABF91C00BC}"/>
              </a:ext>
            </a:extLst>
          </p:cNvPr>
          <p:cNvSpPr txBox="1"/>
          <p:nvPr/>
        </p:nvSpPr>
        <p:spPr>
          <a:xfrm>
            <a:off x="2652240" y="7687154"/>
            <a:ext cx="4902534" cy="974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  <a:r>
              <a:rPr lang="ko-KR" alt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 마다 데이터 요청</a:t>
            </a:r>
            <a:endParaRPr lang="en-US" altLang="ko-KR" sz="28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892"/>
              </a:lnSpc>
            </a:pPr>
            <a:r>
              <a:rPr 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CAR01_STM@SENSOR</a:t>
            </a:r>
          </a:p>
        </p:txBody>
      </p:sp>
      <p:sp>
        <p:nvSpPr>
          <p:cNvPr id="127" name="TextBox 10">
            <a:extLst>
              <a:ext uri="{FF2B5EF4-FFF2-40B4-BE49-F238E27FC236}">
                <a16:creationId xmlns:a16="http://schemas.microsoft.com/office/drawing/2014/main" id="{0AD50E2A-8CB3-C102-76C4-D8342D6D3E70}"/>
              </a:ext>
            </a:extLst>
          </p:cNvPr>
          <p:cNvSpPr txBox="1"/>
          <p:nvPr/>
        </p:nvSpPr>
        <p:spPr>
          <a:xfrm>
            <a:off x="1970582" y="4964551"/>
            <a:ext cx="5212786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[CAR01]SPEED@DIS@PWM</a:t>
            </a:r>
          </a:p>
        </p:txBody>
      </p:sp>
      <p:sp>
        <p:nvSpPr>
          <p:cNvPr id="128" name="TextBox 10">
            <a:extLst>
              <a:ext uri="{FF2B5EF4-FFF2-40B4-BE49-F238E27FC236}">
                <a16:creationId xmlns:a16="http://schemas.microsoft.com/office/drawing/2014/main" id="{E26C2A65-5F15-AD1A-0A8B-40AB5BDFE3B9}"/>
              </a:ext>
            </a:extLst>
          </p:cNvPr>
          <p:cNvSpPr txBox="1"/>
          <p:nvPr/>
        </p:nvSpPr>
        <p:spPr>
          <a:xfrm>
            <a:off x="12305009" y="7651767"/>
            <a:ext cx="2268470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LCD </a:t>
            </a:r>
            <a:r>
              <a:rPr lang="ko-KR" alt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표시</a:t>
            </a:r>
            <a:endParaRPr lang="en-US" sz="28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9" name="TextBox 10">
            <a:extLst>
              <a:ext uri="{FF2B5EF4-FFF2-40B4-BE49-F238E27FC236}">
                <a16:creationId xmlns:a16="http://schemas.microsoft.com/office/drawing/2014/main" id="{505636F2-0C71-6C7F-06CF-CDA0C0648F70}"/>
              </a:ext>
            </a:extLst>
          </p:cNvPr>
          <p:cNvSpPr txBox="1"/>
          <p:nvPr/>
        </p:nvSpPr>
        <p:spPr>
          <a:xfrm>
            <a:off x="9265070" y="4268918"/>
            <a:ext cx="5212786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b="1" spc="-28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DB </a:t>
            </a:r>
            <a:r>
              <a:rPr lang="ko-KR" altLang="en-US" sz="2800" b="1" spc="-28" dirty="0"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저장</a:t>
            </a:r>
            <a:endParaRPr lang="en-US" sz="2800" b="1" spc="-28" dirty="0"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3233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5DE5-85DC-904B-E6A0-8DCF4651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107DEDCB-07B2-A094-7E67-1D480A0091A9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80DF40EA-3E10-4738-060A-3B2F471ACD64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A9115ADD-5082-E44A-66D2-3E7031B1D2DD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432D49E3-B806-6AA1-5B6F-871E2BD4F3CB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682DC2EF-B8FF-B8AD-172A-3730550B1DBF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DAE52410-6D8D-0B8E-2D71-6E4BCF95EB76}"/>
              </a:ext>
            </a:extLst>
          </p:cNvPr>
          <p:cNvSpPr txBox="1"/>
          <p:nvPr/>
        </p:nvSpPr>
        <p:spPr>
          <a:xfrm>
            <a:off x="1970582" y="498512"/>
            <a:ext cx="9154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구성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B52B88-6FE2-20E8-6081-4F9298CD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8459"/>
            <a:ext cx="11429999" cy="654187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B8D2BE69-C166-08C9-3B12-6190C3889EA8}"/>
              </a:ext>
            </a:extLst>
          </p:cNvPr>
          <p:cNvSpPr txBox="1"/>
          <p:nvPr/>
        </p:nvSpPr>
        <p:spPr>
          <a:xfrm>
            <a:off x="11429999" y="2605764"/>
            <a:ext cx="8069615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altLang="ko-KR" sz="7500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Arduino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04AB37-8105-027A-4D3D-200787FA8340}"/>
              </a:ext>
            </a:extLst>
          </p:cNvPr>
          <p:cNvSpPr txBox="1"/>
          <p:nvPr/>
        </p:nvSpPr>
        <p:spPr>
          <a:xfrm>
            <a:off x="11526849" y="3861506"/>
            <a:ext cx="6456351" cy="545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1. </a:t>
            </a:r>
            <a:r>
              <a:rPr lang="en-US" sz="4000" spc="-25" dirty="0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WIFi</a:t>
            </a:r>
            <a:r>
              <a:rPr 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–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고객정보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차량속도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/PWM</a:t>
            </a: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2. LCD – WIFI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데이터 표시 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3.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스위치 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- LCD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화면 전환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4. LED –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안전 거리 경고등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256200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B1DA62-49A4-AE71-8EF4-BC3DB5F239A5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E48D3F-76EA-E83B-774D-E9CA9993517E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DA8E3D44-53B4-4170-24B5-8CB87430375B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D784B34-0580-EF3D-2175-AF3105373EE9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E9E26894-4A9E-C8A9-A0A0-F75B2F1B53CB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D197208-DEDD-82A1-615B-25CA0B0CFB89}"/>
              </a:ext>
            </a:extLst>
          </p:cNvPr>
          <p:cNvSpPr txBox="1"/>
          <p:nvPr/>
        </p:nvSpPr>
        <p:spPr>
          <a:xfrm>
            <a:off x="1970582" y="498512"/>
            <a:ext cx="9154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LCD </a:t>
            </a: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화면 전환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9E97F8-A0D7-0300-1847-77DBA840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7161827"/>
            <a:ext cx="4001058" cy="1790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72E172-3A1F-F285-6979-23E2FDD1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47" y="3559691"/>
            <a:ext cx="1168260" cy="12868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F15B1A-4E96-5A03-250F-C0CFB03D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064" y="7161827"/>
            <a:ext cx="4001058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8518DA-B08C-CC6B-77AE-EFD951D70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47" y="8503136"/>
            <a:ext cx="1168260" cy="12868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4A860B-5D5C-37BC-EB20-7E96EEDD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211" y="3808292"/>
            <a:ext cx="1168260" cy="12868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712368-E11F-244F-4CF7-14915B05D511}"/>
              </a:ext>
            </a:extLst>
          </p:cNvPr>
          <p:cNvSpPr txBox="1"/>
          <p:nvPr/>
        </p:nvSpPr>
        <p:spPr>
          <a:xfrm>
            <a:off x="3303832" y="7641362"/>
            <a:ext cx="26850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CAR01_STM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Distance : 22.19cm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72417-AA85-65B6-37EE-898D3A6023FC}"/>
              </a:ext>
            </a:extLst>
          </p:cNvPr>
          <p:cNvSpPr txBox="1"/>
          <p:nvPr/>
        </p:nvSpPr>
        <p:spPr>
          <a:xfrm>
            <a:off x="12986625" y="7993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ㅇㄹ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A7C7DA5-32E8-FC06-8115-79C5923F6CBB}"/>
              </a:ext>
            </a:extLst>
          </p:cNvPr>
          <p:cNvCxnSpPr>
            <a:cxnSpLocks/>
          </p:cNvCxnSpPr>
          <p:nvPr/>
        </p:nvCxnSpPr>
        <p:spPr>
          <a:xfrm flipH="1">
            <a:off x="5592920" y="4009332"/>
            <a:ext cx="1811297" cy="22263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5C71829-8106-9B80-25D2-B4C072519E05}"/>
              </a:ext>
            </a:extLst>
          </p:cNvPr>
          <p:cNvCxnSpPr>
            <a:cxnSpLocks/>
          </p:cNvCxnSpPr>
          <p:nvPr/>
        </p:nvCxnSpPr>
        <p:spPr>
          <a:xfrm>
            <a:off x="8102845" y="7993863"/>
            <a:ext cx="35055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54393-9E9E-8CF2-12D0-740E04D22840}"/>
              </a:ext>
            </a:extLst>
          </p:cNvPr>
          <p:cNvSpPr txBox="1"/>
          <p:nvPr/>
        </p:nvSpPr>
        <p:spPr>
          <a:xfrm>
            <a:off x="12986625" y="7641362"/>
            <a:ext cx="18021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CAR01_STM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PWM : 211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BFD0C00-E99D-94CB-1680-2DCB31E8F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492" y="1804302"/>
            <a:ext cx="4001058" cy="17909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290235F-2A88-FACE-2B98-1E46CBD4725A}"/>
              </a:ext>
            </a:extLst>
          </p:cNvPr>
          <p:cNvSpPr txBox="1"/>
          <p:nvPr/>
        </p:nvSpPr>
        <p:spPr>
          <a:xfrm>
            <a:off x="8053470" y="2268890"/>
            <a:ext cx="24603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CAR01_STM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Speed : 1.33cm/s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0A9F9F3-6D2F-6992-0CDD-630F638D84AD}"/>
              </a:ext>
            </a:extLst>
          </p:cNvPr>
          <p:cNvCxnSpPr>
            <a:cxnSpLocks/>
          </p:cNvCxnSpPr>
          <p:nvPr/>
        </p:nvCxnSpPr>
        <p:spPr>
          <a:xfrm flipH="1" flipV="1">
            <a:off x="11797156" y="3954645"/>
            <a:ext cx="2090549" cy="22810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B5504-0076-89F0-AEE9-6CE7ADB0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1">
            <a:extLst>
              <a:ext uri="{FF2B5EF4-FFF2-40B4-BE49-F238E27FC236}">
                <a16:creationId xmlns:a16="http://schemas.microsoft.com/office/drawing/2014/main" id="{BAA733C3-7853-7643-5295-726433D745A7}"/>
              </a:ext>
            </a:extLst>
          </p:cNvPr>
          <p:cNvSpPr txBox="1"/>
          <p:nvPr/>
        </p:nvSpPr>
        <p:spPr>
          <a:xfrm>
            <a:off x="14115155" y="3531737"/>
            <a:ext cx="1594885" cy="24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D1D5DB"/>
                </a:solidFill>
                <a:latin typeface="Noto Sans Kr Thin"/>
                <a:ea typeface="Noto Sans Kr Thin"/>
                <a:cs typeface="Noto Sans Kr Thin"/>
                <a:sym typeface="Noto Sans Kr Thin"/>
              </a:rPr>
              <a:t>화물차 사고 원인 분석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54DD0D5-E6A6-4A57-3AB3-85B9BA7487F1}"/>
              </a:ext>
            </a:extLst>
          </p:cNvPr>
          <p:cNvGrpSpPr/>
          <p:nvPr/>
        </p:nvGrpSpPr>
        <p:grpSpPr>
          <a:xfrm>
            <a:off x="1028700" y="636671"/>
            <a:ext cx="673000" cy="673000"/>
            <a:chOff x="0" y="0"/>
            <a:chExt cx="897333" cy="897333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04F93B1B-E58A-4B8F-9B42-385408EBA714}"/>
                </a:ext>
              </a:extLst>
            </p:cNvPr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B191E974-B12B-3271-CB6E-901164E8B5EE}"/>
                </a:ext>
              </a:extLst>
            </p:cNvPr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B3700AC2-12FB-0563-A2E2-357EFCD76209}"/>
                </a:ext>
              </a:extLst>
            </p:cNvPr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34C73F66-FB1B-5B94-2A82-08CB819D030C}"/>
                </a:ext>
              </a:extLst>
            </p:cNvPr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C94082EB-D964-55F1-4C47-50F5ADC52317}"/>
              </a:ext>
            </a:extLst>
          </p:cNvPr>
          <p:cNvSpPr txBox="1"/>
          <p:nvPr/>
        </p:nvSpPr>
        <p:spPr>
          <a:xfrm>
            <a:off x="1970582" y="498512"/>
            <a:ext cx="9154618" cy="111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ko-KR" altLang="en-US" sz="8499" b="1" spc="-254" dirty="0">
                <a:solidFill>
                  <a:srgbClr val="4A60DD"/>
                </a:solidFill>
                <a:latin typeface="Tlab 돋움 레귤러 Bold" panose="020B0600000101010101" charset="-127"/>
                <a:ea typeface="Tlab 돋움 레귤러 Bold" panose="020B0600000101010101" charset="-127"/>
                <a:cs typeface="Cabin Bold"/>
                <a:sym typeface="Cabin Bold"/>
              </a:rPr>
              <a:t>프로젝트 구성</a:t>
            </a:r>
            <a:endParaRPr lang="en-US" sz="8499" b="1" spc="-254" dirty="0">
              <a:solidFill>
                <a:srgbClr val="4A60DD"/>
              </a:solidFill>
              <a:latin typeface="Tlab 돋움 레귤러 Bold" panose="020B0600000101010101" charset="-127"/>
              <a:ea typeface="Tlab 돋움 레귤러 Bold" panose="020B0600000101010101" charset="-127"/>
              <a:cs typeface="Cabin Bold"/>
              <a:sym typeface="Cabin Bold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C394459-ECE4-69AA-5C75-E152D9F5A467}"/>
              </a:ext>
            </a:extLst>
          </p:cNvPr>
          <p:cNvSpPr txBox="1"/>
          <p:nvPr/>
        </p:nvSpPr>
        <p:spPr>
          <a:xfrm>
            <a:off x="11225280" y="2605764"/>
            <a:ext cx="8069615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altLang="ko-KR" sz="7500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STM32F411RE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7782346-5362-A29A-1A8A-5BAE84B9BF60}"/>
              </a:ext>
            </a:extLst>
          </p:cNvPr>
          <p:cNvSpPr txBox="1"/>
          <p:nvPr/>
        </p:nvSpPr>
        <p:spPr>
          <a:xfrm>
            <a:off x="11203671" y="3848939"/>
            <a:ext cx="6456351" cy="545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1. Bluetooth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고객정보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차량속도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거리</a:t>
            </a: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/PWM</a:t>
            </a: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2. DC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모터 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3.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모터 드라이버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4. </a:t>
            </a:r>
            <a:r>
              <a:rPr lang="ko-KR" altLang="en-US" sz="4000" spc="-25" dirty="0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엔코더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센서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ct val="150000"/>
              </a:lnSpc>
            </a:pPr>
            <a:r>
              <a:rPr lang="en-US" altLang="ko-KR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5. </a:t>
            </a:r>
            <a:r>
              <a:rPr lang="ko-KR" altLang="en-US" sz="40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초음파 센서</a:t>
            </a:r>
            <a:endParaRPr lang="en-US" altLang="ko-KR" sz="40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F71419-D326-CC0C-D48F-B04D0910A726}"/>
              </a:ext>
            </a:extLst>
          </p:cNvPr>
          <p:cNvGrpSpPr/>
          <p:nvPr/>
        </p:nvGrpSpPr>
        <p:grpSpPr>
          <a:xfrm>
            <a:off x="675180" y="2743743"/>
            <a:ext cx="9154617" cy="5812407"/>
            <a:chOff x="1354963" y="3371615"/>
            <a:chExt cx="8153400" cy="49110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CC1C2F-2EAA-5B67-0555-62247125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963" y="3371615"/>
              <a:ext cx="8153400" cy="49110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196CE2-F4FE-1ABA-F973-90DAB550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0" y="4305300"/>
              <a:ext cx="3314700" cy="280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37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285</Words>
  <Application>Microsoft Office PowerPoint</Application>
  <PresentationFormat>사용자 지정</PresentationFormat>
  <Paragraphs>93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Tlab 돋움 레귤러</vt:lpstr>
      <vt:lpstr>Tlab 돋움 레귤러 Bold</vt:lpstr>
      <vt:lpstr>Noto Sans Kr Thin</vt:lpstr>
      <vt:lpstr>Cabin Bold</vt:lpstr>
      <vt:lpstr>Calibri</vt:lpstr>
      <vt:lpstr>Cabin</vt:lpstr>
      <vt:lpstr>Arial</vt:lpstr>
      <vt:lpstr>Canva Student Font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cp:lastModifiedBy>intel</cp:lastModifiedBy>
  <cp:revision>40</cp:revision>
  <dcterms:created xsi:type="dcterms:W3CDTF">2006-08-16T00:00:00Z</dcterms:created>
  <dcterms:modified xsi:type="dcterms:W3CDTF">2025-08-26T04:56:05Z</dcterms:modified>
  <dc:identifier>DAGxEKlPG5g</dc:identifier>
</cp:coreProperties>
</file>